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7" r:id="rId5"/>
    <p:sldId id="260" r:id="rId6"/>
    <p:sldId id="259" r:id="rId7"/>
    <p:sldId id="265" r:id="rId8"/>
    <p:sldId id="261" r:id="rId9"/>
    <p:sldId id="263" r:id="rId10"/>
    <p:sldId id="264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93FBF-8CF3-4D89-AFEE-3192F06F9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E2FB2D-65F5-43E0-B01F-519BB12AC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E98C1B-01A6-4245-BF9D-F1D5AA81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8A49-2AA8-4485-82D3-7A875D535C71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502787-92F8-4E79-BF28-500AE3416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219A0E-E0D4-42F0-92BA-BB21891A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3FFC-4A34-4E48-A830-E71EFCEDB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D1FFC-B49C-4B76-ACB3-226BA49D1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610F33-DF75-455D-8302-CE9B77B91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BA54A5-64B4-4290-B4C1-F67736932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8A49-2AA8-4485-82D3-7A875D535C71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D302EB-17FB-4383-ADB3-89748E114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009BC5-1277-4E67-874A-A47B1C99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3FFC-4A34-4E48-A830-E71EFCEDB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78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AE0735-1090-4C0B-A698-63172BBFD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0A41F5-64FC-48D1-8E99-5051935C1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6F8145-DE9B-4072-A94D-297FD3923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8A49-2AA8-4485-82D3-7A875D535C71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1A747B-0147-4668-A355-76A73E93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400490-887B-4223-9CF2-5E8170A9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3FFC-4A34-4E48-A830-E71EFCEDB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82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47486-B40E-44F0-B54F-42A9A4DDA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93D99F-43EE-47FB-A267-8BA4E6EDB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889448-D4D4-4E9F-BF30-2BAF3DB4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8A49-2AA8-4485-82D3-7A875D535C71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2F0CE-D8D6-41D1-9C2C-4B0AEAD0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FC2A43-1DE2-438E-A91D-42C6971E0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3FFC-4A34-4E48-A830-E71EFCEDB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34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AD022-411A-4964-8B9D-0137774F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601A9B-49C8-4A4A-BDC3-60A899A07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7CA754-475E-445A-A4DB-85AC9AB89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8A49-2AA8-4485-82D3-7A875D535C71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0F576B-2E23-4758-8B6A-CB1D583DD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693ED5-FD35-4867-B3AF-03F0DCC1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3FFC-4A34-4E48-A830-E71EFCEDB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9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07281-E4EA-4392-BABB-CF67BEAC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10F0BA-6CD1-468C-8F0B-6883DB428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0F0131-A869-4688-9457-CCADD4CF2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9882FE-2182-4F45-A9E9-B3C3562E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8A49-2AA8-4485-82D3-7A875D535C71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1C22EB-EA87-45A0-BB40-F8F4F6C7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E3E3F5-DBF1-4D00-9F8F-BD047A9C8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3FFC-4A34-4E48-A830-E71EFCEDB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85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464FE-7FA8-43BF-8438-E3F3EA11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5DAEF0-2330-4493-B720-D08821C50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D06AB2-CA6F-4235-B1BC-0DD95EE54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C87A0E-3E7F-4DB2-9A3D-DEA980780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03D350-82C4-4923-9EF1-6D483C0C41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D69D8B1-47D4-48F7-83DE-2D970BB96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8A49-2AA8-4485-82D3-7A875D535C71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2F262A-9125-4EF6-9D24-72FB9674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94670B-43C3-4513-912E-BB55AD2A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3FFC-4A34-4E48-A830-E71EFCEDB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19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3482A-B93C-4887-837E-8626797E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D34269-46A6-4038-BA2F-AC404A5F9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8A49-2AA8-4485-82D3-7A875D535C71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2E5FC3-9EFA-48F3-B354-7539C638E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0F8638-34B3-4538-87F3-2117F2F74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3FFC-4A34-4E48-A830-E71EFCEDB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3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E3AE52-34EC-4E4E-B62A-3F7B60FB3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8A49-2AA8-4485-82D3-7A875D535C71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88F0C4-4A1F-43B4-AA48-6F6650F2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FBE1DF-FF81-4BEF-84BE-C535CD68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3FFC-4A34-4E48-A830-E71EFCEDB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9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8EBE8-647B-465B-8A64-4D2813DB1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3CD0D1-B743-4C95-8B61-F9F667C56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DB3EE2-A360-41DE-8431-C21C2B897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32C5D8-EE09-4FCD-B0DA-1DF7190BA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8A49-2AA8-4485-82D3-7A875D535C71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38DC6A-8AF0-4F9F-9EFC-AD96C1E64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8E6AE7-4CBF-4C7F-A7E6-175709F12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3FFC-4A34-4E48-A830-E71EFCEDB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09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65317-967C-4F1C-9886-2EA3E1EF9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ADD39C-D262-4EE0-90D6-5267B07784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2BCB9F-27AB-411A-9929-F9BCCC860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F73EA6-E1E4-44FE-A9B2-0BB8819D9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8A49-2AA8-4485-82D3-7A875D535C71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378C7F-CC3C-4830-8D0D-E9C8B58F9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2871CA-A48F-44B0-AFB5-9C2646B1D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3FFC-4A34-4E48-A830-E71EFCEDB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28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E60C0B-26AC-43CD-88A8-C2936C37D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400A98-C78E-4BA0-9644-1963C1B2C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649E50-D997-413B-8872-B0CACC53F7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28A49-2AA8-4485-82D3-7A875D535C71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7B9DC4-AFF8-4E34-A954-B2A5AB7C2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61B8E5-C054-4D83-BF2A-DBC2CF5FA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83FFC-4A34-4E48-A830-E71EFCEDB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60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hyperlink" Target="https://www.youtube.com/watch?v=UGWg6uY0Xf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2%D0%B5%D0%BE%D1%80%D1%96%D1%8F" TargetMode="External"/><Relationship Id="rId13" Type="http://schemas.openxmlformats.org/officeDocument/2006/relationships/hyperlink" Target="https://uk.wikipedia.org/wiki/%D0%A1%D1%83%D1%81%D0%BF%D1%96%D0%BB%D1%8C%D1%81%D1%82%D0%B2%D0%BE" TargetMode="External"/><Relationship Id="rId3" Type="http://schemas.openxmlformats.org/officeDocument/2006/relationships/hyperlink" Target="https://uk.wikipedia.org/wiki/%D0%A1%D1%83%D1%81%D0%BF%D1%96%D0%BB%D1%8C%D0%BD%D0%B0_%D1%81%D0%B2%D1%96%D0%B4%D0%BE%D0%BC%D1%96%D1%81%D1%82%D1%8C" TargetMode="External"/><Relationship Id="rId7" Type="http://schemas.openxmlformats.org/officeDocument/2006/relationships/hyperlink" Target="https://uk.wikipedia.org/wiki/%D0%86%D0%B4%D0%B5%D1%8F" TargetMode="External"/><Relationship Id="rId12" Type="http://schemas.openxmlformats.org/officeDocument/2006/relationships/hyperlink" Target="https://uk.wikipedia.org/wiki/%D0%A1%D1%83%D1%81%D0%BF%D1%96%D0%BB%D1%8C%D0%BD%D0%B0_%D0%B3%D1%80%D1%83%D0%BF%D0%B0" TargetMode="External"/><Relationship Id="rId17" Type="http://schemas.openxmlformats.org/officeDocument/2006/relationships/image" Target="../media/image5.jpg"/><Relationship Id="rId2" Type="http://schemas.openxmlformats.org/officeDocument/2006/relationships/hyperlink" Target="https://uk.wikipedia.org/wiki/%D0%9F%D1%80%D0%B0%D0%B2%D0%BE%D0%B2%D0%B0_%D0%BA%D1%83%D0%BB%D1%8C%D1%82%D1%83%D1%80%D0%B0" TargetMode="External"/><Relationship Id="rId16" Type="http://schemas.openxmlformats.org/officeDocument/2006/relationships/hyperlink" Target="https://uk.wikipedia.org/wiki/%D0%9F%D1%80%D0%B0%D0%B2%D0%BE%D1%81%D0%B2%D1%96%D0%B4%D0%BE%D0%BC%D1%96%D1%81%D1%82%D1%8C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uk.wikipedia.org/wiki/%D0%95%D0%BC%D0%BE%D1%86%D1%96%D1%97" TargetMode="External"/><Relationship Id="rId11" Type="http://schemas.openxmlformats.org/officeDocument/2006/relationships/hyperlink" Target="https://uk.wikipedia.org/wiki/%D0%9E%D1%81%D0%BE%D0%B1%D0%B0" TargetMode="External"/><Relationship Id="rId5" Type="http://schemas.openxmlformats.org/officeDocument/2006/relationships/hyperlink" Target="https://uk.wikipedia.org/wiki/%D0%9F%D0%BE%D1%87%D1%83%D1%82%D1%82%D1%8F" TargetMode="External"/><Relationship Id="rId15" Type="http://schemas.openxmlformats.org/officeDocument/2006/relationships/hyperlink" Target="https://uk.wikipedia.org/wiki/%D0%9F%D1%80%D0%B0%D0%B2%D0%BE%D0%B2%D0%B5_%D1%80%D0%B5%D0%B3%D1%83%D0%BB%D1%8E%D0%B2%D0%B0%D0%BD%D0%BD%D1%8F" TargetMode="External"/><Relationship Id="rId10" Type="http://schemas.openxmlformats.org/officeDocument/2006/relationships/hyperlink" Target="https://uk.wikipedia.org/wiki/%D0%A3%D1%8F%D0%B2%D0%BB%D0%B5%D0%BD%D0%BD%D1%8F" TargetMode="External"/><Relationship Id="rId4" Type="http://schemas.openxmlformats.org/officeDocument/2006/relationships/hyperlink" Target="https://uk.wikipedia.org/w/index.php?title=%D0%A1%D1%83%D0%BA%D1%83%D0%BF%D0%BD%D1%96%D1%81%D1%82%D1%8C&amp;action=edit&amp;redlink=1" TargetMode="External"/><Relationship Id="rId9" Type="http://schemas.openxmlformats.org/officeDocument/2006/relationships/hyperlink" Target="https://uk.wikipedia.org/wiki/%D0%9A%D0%BE%D0%BD%D1%86%D0%B5%D0%BF%D1%86%D1%96%D1%8F" TargetMode="External"/><Relationship Id="rId14" Type="http://schemas.openxmlformats.org/officeDocument/2006/relationships/hyperlink" Target="https://uk.wikipedia.org/wiki/%D0%9F%D1%80%D0%B0%D0%B2%D0%B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331C9A-FA01-4BD6-A5DC-21F40DE5F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47" y="159384"/>
            <a:ext cx="1549879" cy="129032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D06F030-AC8A-4836-A266-18968B7FD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992" y="362073"/>
            <a:ext cx="8229600" cy="77961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Недостатньо тільки отримати знання, їх треба застосовувати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Й.В.фон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Гете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CB89946E-CE7D-469B-9C9B-2E9D3F12A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3123" y="1509623"/>
            <a:ext cx="4924130" cy="46673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4000" dirty="0">
              <a:solidFill>
                <a:schemeClr val="accent4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marL="0" indent="0" algn="ctr">
              <a:buNone/>
            </a:pPr>
            <a:r>
              <a:rPr lang="uk-UA" sz="4000" dirty="0" err="1"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rPr>
              <a:t>Інфоромаційне</a:t>
            </a:r>
            <a:r>
              <a:rPr lang="uk-UA" sz="4000" dirty="0"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rPr>
              <a:t> середовище в умовах воєнного стану для розвитку громадянськості,  правової свідомості та культури 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0E5E1C-9442-4DAA-AF57-D1A6741C8A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4" r="4780"/>
          <a:stretch/>
        </p:blipFill>
        <p:spPr>
          <a:xfrm>
            <a:off x="487514" y="1709262"/>
            <a:ext cx="3308109" cy="1981067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7EFBB812-9F56-4523-9C83-AB44A8EEC6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14" y="3949888"/>
            <a:ext cx="3308109" cy="2119095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2AE52D-0277-4C20-9B03-7FD43D2EC1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4709" r="4651"/>
          <a:stretch/>
        </p:blipFill>
        <p:spPr>
          <a:xfrm>
            <a:off x="4009845" y="2699795"/>
            <a:ext cx="2628181" cy="192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1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E21DE-868B-488D-8958-DE764809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660" y="270234"/>
            <a:ext cx="10515600" cy="1325563"/>
          </a:xfrm>
        </p:spPr>
        <p:txBody>
          <a:bodyPr/>
          <a:lstStyle/>
          <a:p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Медійні прийоми тоталітарної пропа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ганди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9F8CC2-A373-4E16-B545-6267EF08C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310" y="1825625"/>
            <a:ext cx="5403014" cy="43513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Маніпулювання думками авторитетів;</a:t>
            </a:r>
          </a:p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Залякування;</a:t>
            </a:r>
          </a:p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Емоційне зараження;</a:t>
            </a:r>
          </a:p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Напівправда;</a:t>
            </a:r>
          </a:p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Зневажливе ставлення</a:t>
            </a:r>
            <a:r>
              <a:rPr lang="uk-UA" dirty="0"/>
              <a:t>;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143222-CD66-47B4-853C-FAEB41EA9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6678" y="1825625"/>
            <a:ext cx="4927121" cy="43513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Фейки;</a:t>
            </a: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Політичний дискурс;</a:t>
            </a: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 прозорість;</a:t>
            </a: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Конформізм</a:t>
            </a:r>
          </a:p>
          <a:p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Гедонізація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мислення;</a:t>
            </a: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Популістська елітарність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761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597A68-0335-490E-B354-CE28C0EC5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483" y="68262"/>
            <a:ext cx="8711242" cy="2530715"/>
          </a:xfrm>
        </p:spPr>
        <p:txBody>
          <a:bodyPr>
            <a:normAutofit/>
          </a:bodyPr>
          <a:lstStyle/>
          <a:p>
            <a:endParaRPr lang="uk-UA" dirty="0"/>
          </a:p>
          <a:p>
            <a:r>
              <a:rPr lang="uk-UA" dirty="0"/>
              <a:t>Інформаційна гігієна під час війни. 7 базових правил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https://www.youtube.com/watch?v=UGWg6uY0XfU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90400C7-324B-4F05-9F49-91BA8FF455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1" t="55892" b="9199"/>
          <a:stretch/>
        </p:blipFill>
        <p:spPr>
          <a:xfrm>
            <a:off x="9196837" y="68262"/>
            <a:ext cx="2512878" cy="1518998"/>
          </a:xfrm>
        </p:spPr>
      </p:pic>
      <p:pic>
        <p:nvPicPr>
          <p:cNvPr id="4" name="Інформаційна гігієна під час війни.  7 базових правил">
            <a:hlinkClick r:id="" action="ppaction://media"/>
            <a:extLst>
              <a:ext uri="{FF2B5EF4-FFF2-40B4-BE49-F238E27FC236}">
                <a16:creationId xmlns:a16="http://schemas.microsoft.com/office/drawing/2014/main" id="{77F55F72-65AC-4464-A4A6-A98DF0AFF57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9842" y="1825625"/>
            <a:ext cx="8600535" cy="459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1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7D70CDB-DDA9-44B6-AB92-9AB7FA0E3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49" y="227102"/>
            <a:ext cx="3804249" cy="67867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Глосарій 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BA11F3E-4F71-4A53-AC9B-B0F0337349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6045" y="1242204"/>
            <a:ext cx="4925683" cy="538869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Громадянськість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кожним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громадянином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обов'язків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за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їхнє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становище. </a:t>
            </a:r>
          </a:p>
          <a:p>
            <a:pPr marL="0" indent="0">
              <a:buNone/>
            </a:pP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Громадянськість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рисою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морального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обличчя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систему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досягнуті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людством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і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marL="0" indent="0">
              <a:buNone/>
            </a:pPr>
            <a:r>
              <a:rPr 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Структура правової культури: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.Культура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правосвідомості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.Культура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Культура юридичної практики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https://uk.wikipedia.org/wiki/%D0%9F%D1%80%D0%B0%D0%B2%D0%BE%D0%B2%D0%B0_%D0%BA%D1%83%D0%BB%D1%8C%D1%82%D1%83%D1%80%D0%B0</a:t>
            </a:r>
            <a:endParaRPr lang="uk-UA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45A718-0D2A-45E0-A42A-C40A0BD65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0308" y="1121434"/>
            <a:ext cx="4597881" cy="5509464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Правосвідомість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форма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Суспільна свідомість"/>
              </a:rPr>
              <a:t>суспільної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Суспільна свідомість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Суспільна свідомість"/>
              </a:rPr>
              <a:t>свідомості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Сукупність (ще не написана)"/>
              </a:rPr>
              <a:t>сукупність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Почуття"/>
              </a:rPr>
              <a:t>почуттів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tooltip="Емоції"/>
              </a:rPr>
              <a:t>емоцій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 tooltip="Ідея"/>
              </a:rPr>
              <a:t>ідей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 tooltip="Теорія"/>
              </a:rPr>
              <a:t>теорій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 tooltip="Концепція"/>
              </a:rPr>
              <a:t>концепцій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 tooltip="Уявлення"/>
              </a:rPr>
              <a:t>уявлень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Особа"/>
              </a:rPr>
              <a:t>особи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2" tooltip="Суспільна група"/>
              </a:rPr>
              <a:t>суспільної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Суспільна група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2" tooltip="Суспільна група"/>
              </a:rPr>
              <a:t>групи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3" tooltip="Суспільство"/>
              </a:rPr>
              <a:t>суспільства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чинного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 tooltip="Право"/>
              </a:rPr>
              <a:t>права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5" tooltip="Правове регулювання"/>
              </a:rPr>
              <a:t>правовим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 tooltip="Правове регулювання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5" tooltip="Правове регулювання"/>
              </a:rPr>
              <a:t>регулюванням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Правосвідомість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("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").</a:t>
            </a:r>
          </a:p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>
                <a:hlinkClick r:id="rId16"/>
              </a:rPr>
              <a:t>https://uk.wikipedia.org/wiki/%D0%9F%D1%80%D0%B0%D0%B2%D0%BE%D1%81%D0%B2%D1%96%D0%B4%D0%BE%D0%BC%D1%96%D1%81%D1%82%D1%8C</a:t>
            </a:r>
            <a:endParaRPr lang="uk-UA" sz="1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5407D2-9293-4F6C-9377-6262D349013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332" y="107201"/>
            <a:ext cx="2147976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E792C04-A676-4E43-8EEB-C2AAED40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4497"/>
          </a:xfrm>
        </p:spPr>
        <p:txBody>
          <a:bodyPr>
            <a:noAutofit/>
          </a:bodyPr>
          <a:lstStyle/>
          <a:p>
            <a:pPr algn="ctr"/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ККУ ст.210</a:t>
            </a:r>
            <a:r>
              <a:rPr lang="ru-RU" sz="32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b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4F3BF7-9269-48CC-B223-38AC71E47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2151"/>
            <a:ext cx="10515600" cy="517584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комендантської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тягне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собою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до 30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неоподатковуваних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світломаскування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стану, 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тягне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собою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штрафу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до 20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неоподатковуваних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неоподатковуваних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особою, яку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піддано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штраф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неоподатковуваних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неоподатковуваних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комендантської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прикордонної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–штраф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неоподаткованих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4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2E5AF-11F7-4A69-BEBA-304295C56FC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діянь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військовослужбовця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647362-A5FE-45E3-95FC-79E604C85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строк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до 5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військовослужбовця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оборони,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відсічі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D04CAD-2D42-445B-A81B-5BED95791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2506" y="1825625"/>
            <a:ext cx="4461294" cy="4351338"/>
          </a:xfrm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pPr lvl="0" fontAlgn="base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погрозу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вбивством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fontAlgn="base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погрозу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майна;</a:t>
            </a:r>
          </a:p>
          <a:p>
            <a:pPr lvl="0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військовослужбовця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 fontAlgn="base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511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52B9E-342A-4718-93B6-67FDF8955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умисні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розпалювання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регіональної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ворожнечі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AA99159-317A-4F6F-9DF5-339437B7F0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66615"/>
            <a:ext cx="3759680" cy="2007539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469A05F1-2FFD-4A67-88C6-5F809EE0A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7056" y="2094545"/>
            <a:ext cx="6763110" cy="414975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lvl="0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неоподатковуваних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 fontAlgn="base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строк до 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 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строк до 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обіймати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строк до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такого</a:t>
            </a:r>
          </a:p>
        </p:txBody>
      </p:sp>
    </p:spTree>
    <p:extLst>
      <p:ext uri="{BB962C8B-B14F-4D97-AF65-F5344CB8AC3E}">
        <p14:creationId xmlns:p14="http://schemas.microsoft.com/office/powerpoint/2010/main" val="93007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66610-4333-4009-9E4E-45D136DA1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1147"/>
          </a:xfrm>
        </p:spPr>
        <p:txBody>
          <a:bodyPr>
            <a:normAutofit fontScale="90000"/>
          </a:bodyPr>
          <a:lstStyle/>
          <a:p>
            <a:br>
              <a:rPr lang="ru-RU" sz="4000" dirty="0">
                <a:solidFill>
                  <a:srgbClr val="7030A0"/>
                </a:solidFill>
              </a:rPr>
            </a:br>
            <a:r>
              <a:rPr lang="ru-RU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 </a:t>
            </a:r>
            <a:r>
              <a:rPr lang="ru-RU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алкогольних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напоїв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стану,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B82DCF-F9E5-4794-B4C9-2058E9CD1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22098"/>
            <a:ext cx="5122653" cy="376974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тягне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собою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штрафу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п'ятисот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неоподатковуваних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конфіскацією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виручки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CFF0224-F657-4E3E-93BB-6A0B0F9995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916" y="1791816"/>
            <a:ext cx="5122653" cy="4194916"/>
          </a:xfrm>
        </p:spPr>
      </p:pic>
    </p:spTree>
    <p:extLst>
      <p:ext uri="{BB962C8B-B14F-4D97-AF65-F5344CB8AC3E}">
        <p14:creationId xmlns:p14="http://schemas.microsoft.com/office/powerpoint/2010/main" val="119664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D4DB2-B640-4B14-AFC6-EE486AD2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61" y="365125"/>
            <a:ext cx="11447254" cy="249884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зрада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умисно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вчинене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громадянином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шкоду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суверенітетові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територіальній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цілісності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недоторканності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обороноздатності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державній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економічній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інформаційній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безпеці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бік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ворога в </a:t>
            </a:r>
            <a:r>
              <a:rPr lang="ru-RU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збройного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шпигунство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іноземній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державі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іноземній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проведенні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підривної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i="1" dirty="0"/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(ст.111 ККУ)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0ECD83-594B-4735-B3BE-715DC509E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561" y="2953048"/>
            <a:ext cx="3105511" cy="326659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карається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строк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дванадцяти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п’ятнадцяти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конфіскацією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B1F205-E730-4850-A615-BFC7DE2C8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1570" y="3226279"/>
            <a:ext cx="5391509" cy="3266596"/>
          </a:xfrm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диверсії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строк 15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конфіскацією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майна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C47315-4BEF-45B2-871B-003C07614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07" y="3429000"/>
            <a:ext cx="2570828" cy="181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21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FED76-9A27-496D-86EA-9D6C12C43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3902"/>
            <a:ext cx="11118011" cy="8626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медійної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 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ЮНЕСКО 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Laws of Media and Literacy, MIL).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E8EBAA-381A-4948-8908-10ACD1F2E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8126" y="2714624"/>
            <a:ext cx="5220418" cy="347797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медіа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критично. Вони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статусом,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значущим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творцем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доступ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право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самовираження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Медійна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і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– і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тісно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правами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41B85E-5F5C-497B-9212-043246D2F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7721" y="1130060"/>
            <a:ext cx="5972353" cy="504690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нейтральними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неупередженими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Будь-яка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концептуалізація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порушуватися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медійна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одномоментно.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себе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установки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медіа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контенту.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5CEF06-D8F8-42D5-80A8-0A3B750AA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26" y="595222"/>
            <a:ext cx="1900237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12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AAD07-0C03-44F7-A191-61F5638D3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29" y="365126"/>
            <a:ext cx="11360989" cy="851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Складові державної політичної пропаганди рашизму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204679-505D-4C46-8DBF-ACEF9F158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2974"/>
            <a:ext cx="4613694" cy="481398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Нетерпимість до культури, цивілізаційного  вибору інших народів;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 та ядерний шантаж;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Ревізія історичної спадщини  задля виправдання злочинних дій, агресії;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165316-671D-49A5-9F81-EA71CBF40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0106" y="1362974"/>
            <a:ext cx="4613694" cy="481398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Деморалізація мас;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Розрахована на обивателя;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Зневага до особистості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 ворога;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емоційних переживань людини для впливу на свідомість;</a:t>
            </a:r>
          </a:p>
          <a:p>
            <a:endParaRPr lang="uk-UA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094100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537</Words>
  <Application>Microsoft Office PowerPoint</Application>
  <PresentationFormat>Широкоэкранный</PresentationFormat>
  <Paragraphs>78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Impact</vt:lpstr>
      <vt:lpstr>Times New Roman</vt:lpstr>
      <vt:lpstr>Тема Office</vt:lpstr>
      <vt:lpstr>Недостатньо тільки отримати знання, їх треба застосовувати Й.В.фон Гете</vt:lpstr>
      <vt:lpstr>     Глосарій </vt:lpstr>
      <vt:lpstr> Відповідальність за порушення встановлених обмежень в умовах дії воєнного стану ККУ ст.2102  </vt:lpstr>
      <vt:lpstr>Відповідальність за вчинення діянь щодо військовослужбовця</vt:lpstr>
      <vt:lpstr>Відповідальність за умисні дії, спрямовані на розпалювання регіональної ворожнечі передбачено відповідальність у вигляді:</vt:lpstr>
      <vt:lpstr> Порушення встановлених обмежень щодо продажу алкогольних напоїв під час дії воєнного стану, - </vt:lpstr>
      <vt:lpstr>Державна зрада, тобто діяння, умисно вчинене громадянином України на шкоду суверенітетові, територіальній цілісності та недоторканності, обороноздатності, державній, економічній чи інформаційній безпеці України: перехід на бік ворога в період збройного конфлікту, шпигунство, надання іноземній державі, іноземній організації або їх представникам допомоги в проведенні                                    підривної діяльності проти України  (ст.111 ККУ) </vt:lpstr>
      <vt:lpstr>     5 принципів медійної та інформаційної грамотності ЮНЕСКО (Laws of Media and Literacy, MIL).</vt:lpstr>
      <vt:lpstr>    Складові державної політичної пропаганди рашизму</vt:lpstr>
      <vt:lpstr>Медійні прийоми тоталітарної пропаганди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159</cp:revision>
  <dcterms:created xsi:type="dcterms:W3CDTF">2024-02-06T10:53:25Z</dcterms:created>
  <dcterms:modified xsi:type="dcterms:W3CDTF">2024-02-14T14:50:37Z</dcterms:modified>
</cp:coreProperties>
</file>